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5" r:id="rId8"/>
    <p:sldId id="262" r:id="rId9"/>
    <p:sldId id="263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DF9648-F812-4008-90D2-DD601AF7A90D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A38680-1CFE-4EAB-9015-2F610C748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16430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Изделия из жидкого </a:t>
            </a:r>
            <a:r>
              <a:rPr lang="ru-RU" dirty="0" smtClean="0">
                <a:solidFill>
                  <a:srgbClr val="FFC000"/>
                </a:solidFill>
              </a:rPr>
              <a:t>теста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228536"/>
            <a:ext cx="7387996" cy="262935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Выполнила: </a:t>
            </a:r>
            <a:r>
              <a:rPr lang="ru-RU" dirty="0" err="1" smtClean="0"/>
              <a:t>Адутова</a:t>
            </a:r>
            <a:r>
              <a:rPr lang="ru-RU" dirty="0" smtClean="0"/>
              <a:t> Ю.А.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читель технологии</a:t>
            </a:r>
          </a:p>
          <a:p>
            <a:pPr algn="r"/>
            <a:r>
              <a:rPr lang="ru-RU" dirty="0" smtClean="0"/>
              <a:t>МБОУ СОШ №93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Барабинск, 2015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85164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Анализ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854696" cy="4232912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Чему сегодня вы учились на уроке?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Как вы примените полученные знания?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Что означает просеять мука?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Что входит в состав теста для блинов?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51648" cy="951494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Домашнее </a:t>
            </a:r>
            <a:r>
              <a:rPr lang="ru-RU" dirty="0" smtClean="0">
                <a:solidFill>
                  <a:srgbClr val="FFC000"/>
                </a:solidFill>
              </a:rPr>
              <a:t>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7854696" cy="328711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ctr"/>
            <a:r>
              <a:rPr lang="ru-RU" sz="3200" dirty="0" smtClean="0"/>
              <a:t>Составить </a:t>
            </a:r>
            <a:r>
              <a:rPr lang="ru-RU" sz="3200" dirty="0" smtClean="0"/>
              <a:t>кроссворд по теме </a:t>
            </a:r>
          </a:p>
          <a:p>
            <a:pPr algn="ctr"/>
            <a:r>
              <a:rPr lang="ru-RU" sz="3200" dirty="0" smtClean="0"/>
              <a:t>«Изделия из жидкого теста»</a:t>
            </a:r>
            <a:endParaRPr lang="ru-RU" sz="3200" dirty="0" smtClean="0"/>
          </a:p>
          <a:p>
            <a:pPr algn="ctr"/>
            <a:endParaRPr lang="ru-RU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583264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«Ломоть хорошо приготовленного пшеничного хлеба составляет одно из величайших изобретений человеческого ума».  </a:t>
            </a:r>
          </a:p>
          <a:p>
            <a:endParaRPr lang="ru-RU" dirty="0" smtClean="0"/>
          </a:p>
          <a:p>
            <a:r>
              <a:rPr lang="ru-RU" dirty="0" smtClean="0"/>
              <a:t>             </a:t>
            </a:r>
          </a:p>
          <a:p>
            <a:r>
              <a:rPr lang="ru-RU" dirty="0" smtClean="0"/>
              <a:t>                                                     К.А. Тимирязев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714356"/>
            <a:ext cx="7854696" cy="5018900"/>
          </a:xfrm>
        </p:spPr>
        <p:txBody>
          <a:bodyPr/>
          <a:lstStyle/>
          <a:p>
            <a:pPr algn="ctr"/>
            <a:r>
              <a:rPr lang="ru-RU" dirty="0" smtClean="0"/>
              <a:t>Этот старинный народный праздник отмечают в последнюю неделю перед Великим постом, который продолжается семь недель, до Пасхи. В честь бога солнца,  Ярила,  устраиваются увеселения: катанье на санях, на лошадях, снежные городи. Назовите праздник?</a:t>
            </a:r>
            <a:r>
              <a:rPr lang="ru-RU" i="1" dirty="0" smtClean="0"/>
              <a:t> </a:t>
            </a:r>
            <a:endParaRPr lang="ru-RU" dirty="0"/>
          </a:p>
        </p:txBody>
      </p:sp>
      <p:pic>
        <p:nvPicPr>
          <p:cNvPr id="2051" name="Picture 3" descr="C:\Users\Ольга\Desktop\83885994_1273206_blinchikov.jpg"/>
          <p:cNvPicPr>
            <a:picLocks noChangeAspect="1" noChangeArrowheads="1"/>
          </p:cNvPicPr>
          <p:nvPr/>
        </p:nvPicPr>
        <p:blipFill>
          <a:blip r:embed="rId2" cstate="print"/>
          <a:srcRect b="3725"/>
          <a:stretch>
            <a:fillRect/>
          </a:stretch>
        </p:blipFill>
        <p:spPr bwMode="auto">
          <a:xfrm>
            <a:off x="2786050" y="3643314"/>
            <a:ext cx="3561680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11675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Значение изделий из теста в питании </a:t>
            </a:r>
            <a:r>
              <a:rPr lang="ru-RU" sz="3600" dirty="0" smtClean="0">
                <a:solidFill>
                  <a:srgbClr val="FFC000"/>
                </a:solidFill>
              </a:rPr>
              <a:t>человека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54696" cy="40324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Изделия из теста играют важную роль в питании человека. Основным продуктом для получения продуктов из теста является мука. Мука содержит 15% белковых веществ, 75% углеводов, 2% жира, а также минеральные вещества и витамины группы В. Чем выше сорт муки, тем больше в нем содержания крахмала, а значит тем менее диетический получается конечный продукт из теста. С белками и жирами дела обстоят наоборот: чем ниже сорт муки, тем больше содержание этих веществ в продукте.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8" name="Picture 6" descr="C:\Users\Ольга\Desktop\a0150199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864472"/>
            <a:ext cx="2928958" cy="1801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ru-RU" sz="2800" b="1" cap="all" dirty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Питательная ценность </a:t>
            </a:r>
            <a:r>
              <a:rPr lang="ru-RU" sz="28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муки</a:t>
            </a:r>
            <a:r>
              <a:rPr lang="ru-RU" sz="2800" b="1" cap="all" dirty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/>
            </a:r>
            <a:br>
              <a:rPr lang="ru-RU" sz="2800" b="1" cap="all" dirty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</a:br>
            <a:endParaRPr lang="ru-RU" sz="2800" b="1" cap="all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8596" y="2928934"/>
            <a:ext cx="1571636" cy="1071570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белки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14348" y="4572008"/>
            <a:ext cx="1857388" cy="1071570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углеводы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215074" y="2786058"/>
            <a:ext cx="2143140" cy="1357322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витамины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000364" y="5214950"/>
            <a:ext cx="2643206" cy="1200152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аминокислоты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000760" y="4572008"/>
            <a:ext cx="2643206" cy="1357322"/>
          </a:xfrm>
          <a:prstGeom prst="round2Diag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минеральные вещества</a:t>
            </a:r>
          </a:p>
        </p:txBody>
      </p:sp>
      <p:cxnSp>
        <p:nvCxnSpPr>
          <p:cNvPr id="14" name="Прямая со стрелкой 13"/>
          <p:cNvCxnSpPr>
            <a:stCxn id="25" idx="2"/>
          </p:cNvCxnSpPr>
          <p:nvPr/>
        </p:nvCxnSpPr>
        <p:spPr>
          <a:xfrm rot="10800000" flipV="1">
            <a:off x="2000250" y="2357438"/>
            <a:ext cx="928688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0" idx="0"/>
          </p:cNvCxnSpPr>
          <p:nvPr/>
        </p:nvCxnSpPr>
        <p:spPr>
          <a:xfrm rot="5400000">
            <a:off x="1910557" y="3661568"/>
            <a:ext cx="2108200" cy="78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0" idx="3"/>
          </p:cNvCxnSpPr>
          <p:nvPr/>
        </p:nvCxnSpPr>
        <p:spPr>
          <a:xfrm rot="16200000" flipH="1">
            <a:off x="2982118" y="3875882"/>
            <a:ext cx="2214563" cy="463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4429125" y="3143250"/>
            <a:ext cx="17145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5" idx="0"/>
            <a:endCxn id="0" idx="2"/>
          </p:cNvCxnSpPr>
          <p:nvPr/>
        </p:nvCxnSpPr>
        <p:spPr>
          <a:xfrm>
            <a:off x="5143500" y="2357438"/>
            <a:ext cx="1071563" cy="1108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2928926" y="1714488"/>
            <a:ext cx="2214578" cy="1285884"/>
          </a:xfrm>
          <a:prstGeom prst="round2DiagRect">
            <a:avLst/>
          </a:prstGeom>
          <a:ln w="28575"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Питательная ценность муки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2915816" y="1700808"/>
            <a:ext cx="2214578" cy="1285884"/>
          </a:xfrm>
          <a:prstGeom prst="round2DiagRect">
            <a:avLst/>
          </a:prstGeom>
          <a:ln w="28575"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Питательная ценность муки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25" grpId="0" build="p" animBg="1"/>
      <p:bldP spid="1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10715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C000"/>
                </a:solidFill>
              </a:rPr>
              <a:t>Первичная обработка </a:t>
            </a:r>
            <a:r>
              <a:rPr lang="ru-RU" sz="4000" dirty="0" smtClean="0">
                <a:solidFill>
                  <a:srgbClr val="FFC000"/>
                </a:solidFill>
              </a:rPr>
              <a:t>муки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0840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Просеивание. Мука разрыхляется, обогащается кислородом для лучшей всхожести теста.</a:t>
            </a:r>
            <a:endParaRPr lang="ru-RU" sz="3200" dirty="0"/>
          </a:p>
        </p:txBody>
      </p:sp>
      <p:pic>
        <p:nvPicPr>
          <p:cNvPr id="4099" name="Picture 3" descr="C:\Users\Ольга\Desktop\38365c7f4ae72d00b080012c6b6796e0b2ab5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786190"/>
            <a:ext cx="4373486" cy="1995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7858150" cy="92866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cap="none" dirty="0" smtClean="0">
                <a:solidFill>
                  <a:srgbClr val="FFC000"/>
                </a:solidFill>
                <a:latin typeface="Palatino Linotype" pitchFamily="18" charset="0"/>
              </a:rPr>
              <a:t>Виды теста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357563" y="1214438"/>
            <a:ext cx="17145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Тесто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57188" y="2071688"/>
            <a:ext cx="271462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дрожжевое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214938" y="2000250"/>
            <a:ext cx="271462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бездрожжевое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 rot="16200000">
            <a:off x="-542925" y="4400550"/>
            <a:ext cx="28575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опарным способом (сдобное)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 rot="16200000">
            <a:off x="1064418" y="4364832"/>
            <a:ext cx="2786063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bg1"/>
                </a:solidFill>
              </a:rPr>
              <a:t>Безопарным</a:t>
            </a:r>
            <a:r>
              <a:rPr lang="ru-RU" dirty="0">
                <a:solidFill>
                  <a:schemeClr val="bg1"/>
                </a:solidFill>
              </a:rPr>
              <a:t> способом (</a:t>
            </a:r>
            <a:r>
              <a:rPr lang="ru-RU" dirty="0" err="1">
                <a:solidFill>
                  <a:schemeClr val="bg1"/>
                </a:solidFill>
              </a:rPr>
              <a:t>несдобное</a:t>
            </a:r>
            <a:r>
              <a:rPr lang="ru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786188" y="3214688"/>
            <a:ext cx="2214562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сдобное пресное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857625" y="4500563"/>
            <a:ext cx="214312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бисквитное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643688" y="3214688"/>
            <a:ext cx="2071687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заварное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643688" y="5715000"/>
            <a:ext cx="2071687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песочное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857625" y="5715000"/>
            <a:ext cx="214312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жидкое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643688" y="4500563"/>
            <a:ext cx="2071687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слоеное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535906" y="3107532"/>
            <a:ext cx="214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2463007" y="3321844"/>
            <a:ext cx="2159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7" idx="0"/>
          </p:cNvCxnSpPr>
          <p:nvPr/>
        </p:nvCxnSpPr>
        <p:spPr>
          <a:xfrm rot="16200000" flipH="1">
            <a:off x="764382" y="3307556"/>
            <a:ext cx="214312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57250" y="3214688"/>
            <a:ext cx="1714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607719" y="4536282"/>
            <a:ext cx="32162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822825" y="4535488"/>
            <a:ext cx="3214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9" idx="0"/>
          </p:cNvCxnSpPr>
          <p:nvPr/>
        </p:nvCxnSpPr>
        <p:spPr>
          <a:xfrm rot="10800000" flipV="1">
            <a:off x="6000750" y="3643313"/>
            <a:ext cx="2143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0" idx="0"/>
          </p:cNvCxnSpPr>
          <p:nvPr/>
        </p:nvCxnSpPr>
        <p:spPr>
          <a:xfrm rot="10800000" flipV="1">
            <a:off x="6000750" y="4857750"/>
            <a:ext cx="214313" cy="10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3" idx="0"/>
          </p:cNvCxnSpPr>
          <p:nvPr/>
        </p:nvCxnSpPr>
        <p:spPr>
          <a:xfrm rot="10800000" flipV="1">
            <a:off x="6000750" y="6143625"/>
            <a:ext cx="2143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endCxn id="11" idx="2"/>
          </p:cNvCxnSpPr>
          <p:nvPr/>
        </p:nvCxnSpPr>
        <p:spPr>
          <a:xfrm>
            <a:off x="6429375" y="3643313"/>
            <a:ext cx="2143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4" idx="2"/>
          </p:cNvCxnSpPr>
          <p:nvPr/>
        </p:nvCxnSpPr>
        <p:spPr>
          <a:xfrm>
            <a:off x="6429375" y="4857750"/>
            <a:ext cx="214313" cy="10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endCxn id="12" idx="2"/>
          </p:cNvCxnSpPr>
          <p:nvPr/>
        </p:nvCxnSpPr>
        <p:spPr>
          <a:xfrm>
            <a:off x="6429375" y="6143625"/>
            <a:ext cx="2143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4" idx="2"/>
            <a:endCxn id="5" idx="3"/>
          </p:cNvCxnSpPr>
          <p:nvPr/>
        </p:nvCxnSpPr>
        <p:spPr>
          <a:xfrm rot="10800000" flipV="1">
            <a:off x="1714500" y="1671638"/>
            <a:ext cx="1643063" cy="40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4" idx="0"/>
          </p:cNvCxnSpPr>
          <p:nvPr/>
        </p:nvCxnSpPr>
        <p:spPr>
          <a:xfrm>
            <a:off x="5072063" y="1671638"/>
            <a:ext cx="1857375" cy="328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4290"/>
            <a:ext cx="7851648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Изделия из </a:t>
            </a:r>
            <a:r>
              <a:rPr lang="ru-RU" dirty="0" smtClean="0">
                <a:solidFill>
                  <a:srgbClr val="FFC000"/>
                </a:solidFill>
              </a:rPr>
              <a:t>теста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123" name="Picture 3" descr="C:\Users\Ольга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142984"/>
            <a:ext cx="3297796" cy="2214578"/>
          </a:xfrm>
          <a:prstGeom prst="rect">
            <a:avLst/>
          </a:prstGeom>
          <a:noFill/>
        </p:spPr>
      </p:pic>
      <p:pic>
        <p:nvPicPr>
          <p:cNvPr id="5124" name="Picture 4" descr="C:\Users\Ольга\Desktop\b4.jpg"/>
          <p:cNvPicPr>
            <a:picLocks noChangeAspect="1" noChangeArrowheads="1"/>
          </p:cNvPicPr>
          <p:nvPr/>
        </p:nvPicPr>
        <p:blipFill>
          <a:blip r:embed="rId3" cstate="print"/>
          <a:srcRect t="12336"/>
          <a:stretch>
            <a:fillRect/>
          </a:stretch>
        </p:blipFill>
        <p:spPr bwMode="auto">
          <a:xfrm>
            <a:off x="2428860" y="3786190"/>
            <a:ext cx="3952875" cy="2538410"/>
          </a:xfrm>
          <a:prstGeom prst="rect">
            <a:avLst/>
          </a:prstGeom>
          <a:noFill/>
        </p:spPr>
      </p:pic>
      <p:pic>
        <p:nvPicPr>
          <p:cNvPr id="5125" name="Picture 5" descr="C:\Users\Ольга\Desktop\Рецепт-блинов-с-красной-рыбо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3143272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106694" cy="50405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Способ приготовления </a:t>
            </a:r>
            <a:r>
              <a:rPr lang="ru-RU" sz="3200" dirty="0" smtClean="0">
                <a:solidFill>
                  <a:srgbClr val="FFC000"/>
                </a:solidFill>
              </a:rPr>
              <a:t>блинов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785794"/>
            <a:ext cx="8208912" cy="6072206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   </a:t>
            </a:r>
            <a:r>
              <a:rPr lang="ru-RU" sz="8000" b="1" dirty="0" smtClean="0">
                <a:solidFill>
                  <a:schemeClr val="bg1"/>
                </a:solidFill>
              </a:rPr>
              <a:t>Последовательность приготовления</a:t>
            </a:r>
          </a:p>
          <a:p>
            <a:pPr algn="l"/>
            <a:endParaRPr lang="ru-RU" sz="8000" dirty="0" smtClean="0"/>
          </a:p>
          <a:p>
            <a:pPr algn="just"/>
            <a:r>
              <a:rPr lang="ru-RU" sz="8000" dirty="0" smtClean="0"/>
              <a:t> </a:t>
            </a:r>
            <a:r>
              <a:rPr lang="ru-RU" sz="8800" dirty="0" smtClean="0"/>
              <a:t>1.В миску вбить яйцо, прибавить сахар, соль и размешать. </a:t>
            </a:r>
          </a:p>
          <a:p>
            <a:pPr algn="just"/>
            <a:r>
              <a:rPr lang="ru-RU" sz="8800" dirty="0" smtClean="0"/>
              <a:t>Можно белок, отделив от желтка, взбить и осторожно ввести в готовое тесто, от этого оно станет более лёгким и пышным.</a:t>
            </a:r>
          </a:p>
          <a:p>
            <a:pPr algn="just"/>
            <a:r>
              <a:rPr lang="ru-RU" sz="8800" dirty="0" smtClean="0"/>
              <a:t>2.Полученную массу постепенно развести молоком.</a:t>
            </a:r>
          </a:p>
          <a:p>
            <a:pPr algn="just"/>
            <a:r>
              <a:rPr lang="ru-RU" sz="8800" dirty="0" smtClean="0"/>
              <a:t> 3 .Всыпать муку и размешать. Следить за тем, чтобы не было комков</a:t>
            </a:r>
          </a:p>
          <a:p>
            <a:pPr algn="just"/>
            <a:r>
              <a:rPr lang="ru-RU" sz="8800" dirty="0" smtClean="0"/>
              <a:t>Тесто должно быть консистенции  не жирной  (жидкой) сметаны</a:t>
            </a:r>
            <a:r>
              <a:rPr lang="ru-RU" sz="8800" dirty="0" smtClean="0"/>
              <a:t>.</a:t>
            </a:r>
            <a:endParaRPr lang="ru-RU" sz="8800" dirty="0" smtClean="0"/>
          </a:p>
          <a:p>
            <a:pPr algn="just"/>
            <a:r>
              <a:rPr lang="ru-RU" sz="8800" dirty="0" smtClean="0"/>
              <a:t>4 .Горячую сковороду смазать растительным  маслом.</a:t>
            </a:r>
          </a:p>
          <a:p>
            <a:pPr algn="just"/>
            <a:r>
              <a:rPr lang="ru-RU" sz="8800" dirty="0" smtClean="0"/>
              <a:t>Смазывать сковороду  маслом, перед выпечкой каждого блина</a:t>
            </a:r>
            <a:r>
              <a:rPr lang="ru-RU" sz="8800" dirty="0" smtClean="0"/>
              <a:t>.</a:t>
            </a:r>
            <a:endParaRPr lang="ru-RU" sz="8800" dirty="0" smtClean="0"/>
          </a:p>
          <a:p>
            <a:pPr algn="just"/>
            <a:r>
              <a:rPr lang="ru-RU" sz="8800" dirty="0" smtClean="0"/>
              <a:t>5.Разливательной ложкой налить тесто на сковороду  ровным тонким слоем (3 – 5мм)  и обжарить.</a:t>
            </a:r>
          </a:p>
          <a:p>
            <a:pPr algn="just"/>
            <a:r>
              <a:rPr lang="ru-RU" sz="8800" dirty="0" smtClean="0"/>
              <a:t>Переворачивать блин, а так же выкладывать со сковороды необходимо деревянной лопаточкой</a:t>
            </a:r>
            <a:r>
              <a:rPr lang="ru-RU" sz="8800" dirty="0" smtClean="0"/>
              <a:t>.</a:t>
            </a:r>
            <a:endParaRPr lang="ru-RU" sz="8800" dirty="0" smtClean="0"/>
          </a:p>
          <a:p>
            <a:pPr algn="just"/>
            <a:r>
              <a:rPr lang="ru-RU" sz="8800" dirty="0" smtClean="0"/>
              <a:t>6.Готовый блин кладут на пирожковую тарелку</a:t>
            </a:r>
            <a:endParaRPr lang="ru-RU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591</TotalTime>
  <Words>250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Изделия из жидкого теста</vt:lpstr>
      <vt:lpstr>Слайд 2</vt:lpstr>
      <vt:lpstr>Слайд 3</vt:lpstr>
      <vt:lpstr>Значение изделий из теста в питании человека</vt:lpstr>
      <vt:lpstr>Питательная ценность муки </vt:lpstr>
      <vt:lpstr>Первичная обработка муки</vt:lpstr>
      <vt:lpstr>Виды теста</vt:lpstr>
      <vt:lpstr>Изделия из теста</vt:lpstr>
      <vt:lpstr>Способ приготовления блинов</vt:lpstr>
      <vt:lpstr>Анализ</vt:lpstr>
      <vt:lpstr>Домашнее задание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Изделия из жидкого теста. Сладкие блюда и напитки.</dc:title>
  <dc:creator>Ольга</dc:creator>
  <cp:lastModifiedBy>qwer</cp:lastModifiedBy>
  <cp:revision>49</cp:revision>
  <dcterms:created xsi:type="dcterms:W3CDTF">2013-10-13T06:45:52Z</dcterms:created>
  <dcterms:modified xsi:type="dcterms:W3CDTF">2016-03-30T14:22:16Z</dcterms:modified>
</cp:coreProperties>
</file>