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6" r:id="rId10"/>
    <p:sldId id="271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A722E3-53A7-452C-9EC7-F0FAC755C14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4C0F7B-06CD-45EF-9929-787B6BE0B3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A722E3-53A7-452C-9EC7-F0FAC755C14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4C0F7B-06CD-45EF-9929-787B6BE0B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A722E3-53A7-452C-9EC7-F0FAC755C14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4C0F7B-06CD-45EF-9929-787B6BE0B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A722E3-53A7-452C-9EC7-F0FAC755C14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4C0F7B-06CD-45EF-9929-787B6BE0B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A722E3-53A7-452C-9EC7-F0FAC755C14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4C0F7B-06CD-45EF-9929-787B6BE0B3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A722E3-53A7-452C-9EC7-F0FAC755C14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4C0F7B-06CD-45EF-9929-787B6BE0B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A722E3-53A7-452C-9EC7-F0FAC755C14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4C0F7B-06CD-45EF-9929-787B6BE0B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A722E3-53A7-452C-9EC7-F0FAC755C14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4C0F7B-06CD-45EF-9929-787B6BE0B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A722E3-53A7-452C-9EC7-F0FAC755C14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4C0F7B-06CD-45EF-9929-787B6BE0B3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A722E3-53A7-452C-9EC7-F0FAC755C14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4C0F7B-06CD-45EF-9929-787B6BE0B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A722E3-53A7-452C-9EC7-F0FAC755C14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4C0F7B-06CD-45EF-9929-787B6BE0B3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BA722E3-53A7-452C-9EC7-F0FAC755C14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14C0F7B-06CD-45EF-9929-787B6BE0B3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7166"/>
            <a:ext cx="7406640" cy="14287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История возникновения столовых приборов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500306"/>
            <a:ext cx="7406640" cy="4071966"/>
          </a:xfrm>
        </p:spPr>
        <p:txBody>
          <a:bodyPr>
            <a:normAutofit/>
          </a:bodyPr>
          <a:lstStyle/>
          <a:p>
            <a:endParaRPr lang="ru-RU" sz="3200" dirty="0" smtClean="0">
              <a:solidFill>
                <a:schemeClr val="tx1"/>
              </a:solidFill>
            </a:endParaRPr>
          </a:p>
          <a:p>
            <a:endParaRPr lang="ru-RU" sz="3200" dirty="0" smtClean="0">
              <a:solidFill>
                <a:schemeClr val="tx1"/>
              </a:solidFill>
            </a:endParaRPr>
          </a:p>
          <a:p>
            <a:endParaRPr lang="ru-RU" sz="32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Занятие  </a:t>
            </a:r>
            <a:r>
              <a:rPr lang="ru-RU" sz="2800" dirty="0" smtClean="0">
                <a:solidFill>
                  <a:schemeClr val="tx1"/>
                </a:solidFill>
              </a:rPr>
              <a:t>для учащихся </a:t>
            </a:r>
            <a:r>
              <a:rPr lang="ru-RU" sz="2800" dirty="0" smtClean="0">
                <a:solidFill>
                  <a:schemeClr val="tx1"/>
                </a:solidFill>
              </a:rPr>
              <a:t>5 </a:t>
            </a:r>
            <a:r>
              <a:rPr lang="ru-RU" sz="2800" dirty="0" smtClean="0">
                <a:solidFill>
                  <a:schemeClr val="tx1"/>
                </a:solidFill>
              </a:rPr>
              <a:t>класса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Учитель технологии: </a:t>
            </a:r>
            <a:r>
              <a:rPr lang="ru-RU" sz="2800" dirty="0" err="1" smtClean="0">
                <a:solidFill>
                  <a:schemeClr val="tx1"/>
                </a:solidFill>
              </a:rPr>
              <a:t>Адутова</a:t>
            </a:r>
            <a:r>
              <a:rPr lang="ru-RU" sz="2800" dirty="0" smtClean="0">
                <a:solidFill>
                  <a:schemeClr val="tx1"/>
                </a:solidFill>
              </a:rPr>
              <a:t> Ю.А.</a:t>
            </a:r>
          </a:p>
          <a:p>
            <a:endParaRPr lang="ru-RU" sz="32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2012 </a:t>
            </a:r>
            <a:r>
              <a:rPr lang="ru-RU" sz="2400" dirty="0" smtClean="0">
                <a:solidFill>
                  <a:schemeClr val="tx1"/>
                </a:solidFill>
              </a:rPr>
              <a:t>год</a:t>
            </a:r>
            <a:endParaRPr lang="ru-RU" sz="3200" dirty="0"/>
          </a:p>
        </p:txBody>
      </p:sp>
      <p:pic>
        <p:nvPicPr>
          <p:cNvPr id="4" name="Picture 2" descr="D:\Елена\Леночка\Открытые уроки\посуда\h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928802"/>
            <a:ext cx="2643206" cy="210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solidFill>
                  <a:schemeClr val="accent3">
                    <a:lumMod val="75000"/>
                  </a:schemeClr>
                </a:solidFill>
              </a:rPr>
              <a:t>В словаре Ожегова «Вилка» имеет 2 значения: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- предмет столового прибора с острыми зубьями на длиной ручке;</a:t>
            </a:r>
          </a:p>
          <a:p>
            <a:pPr>
              <a:buNone/>
            </a:pPr>
            <a:r>
              <a:rPr lang="ru-RU" dirty="0" smtClean="0"/>
              <a:t>- назначение различных  устройств, приспособлений с деталью в виде зубьев, выступов. </a:t>
            </a:r>
            <a:r>
              <a:rPr lang="ru-RU" i="1" dirty="0" smtClean="0"/>
              <a:t>Штепсельная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5131" t="11471" r="15981" b="1995"/>
          <a:stretch>
            <a:fillRect/>
          </a:stretch>
        </p:blipFill>
        <p:spPr bwMode="auto">
          <a:xfrm>
            <a:off x="4572000" y="4071942"/>
            <a:ext cx="39862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Пословицы о ложках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Один с сошкой, семеро с ложкой.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Ложка не крошка, рот не поцарапает.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Что положишь в котел, то попадет в ложку.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Дорога ложка к обеду. 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Нечего хлебать, так дай хоть ложку полизать.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Пустую ложку ко рту не подносят.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На незваного гостя,  не припасена и ложка. 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Человека узнаешь, когда с ним пуд соли ложкой  расхлебаешь.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500306"/>
            <a:ext cx="4110050" cy="382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Пластиковые столовые приборы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357298"/>
            <a:ext cx="39290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Поделки из ложек и вилок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4339" t="6889" r="246" b="6444"/>
          <a:stretch>
            <a:fillRect/>
          </a:stretch>
        </p:blipFill>
        <p:spPr bwMode="auto">
          <a:xfrm>
            <a:off x="1142976" y="1071546"/>
            <a:ext cx="228601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18500" t="7207" r="20000" b="4955"/>
          <a:stretch>
            <a:fillRect/>
          </a:stretch>
        </p:blipFill>
        <p:spPr bwMode="auto">
          <a:xfrm>
            <a:off x="3500430" y="1357298"/>
            <a:ext cx="321471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 b="10000"/>
          <a:stretch>
            <a:fillRect/>
          </a:stretch>
        </p:blipFill>
        <p:spPr bwMode="auto">
          <a:xfrm>
            <a:off x="1357290" y="4071942"/>
            <a:ext cx="442915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 l="12245" t="11666" r="14285" b="10000"/>
          <a:stretch>
            <a:fillRect/>
          </a:stretch>
        </p:blipFill>
        <p:spPr bwMode="auto">
          <a:xfrm>
            <a:off x="6286512" y="3286124"/>
            <a:ext cx="257176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/>
          <a:srcRect l="8267" t="52600" r="40800" b="17600"/>
          <a:stretch>
            <a:fillRect/>
          </a:stretch>
        </p:blipFill>
        <p:spPr bwMode="auto">
          <a:xfrm rot="16200000">
            <a:off x="6750858" y="1178701"/>
            <a:ext cx="200026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285992"/>
            <a:ext cx="725532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занятие!</a:t>
            </a:r>
          </a:p>
          <a:p>
            <a:pPr algn="ctr"/>
            <a:r>
              <a:rPr lang="ru-RU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Удачи!</a:t>
            </a:r>
            <a:endParaRPr lang="ru-RU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1122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Крестьянский стол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 descr="D:\Елена\Леночка\Открытые уроки\посуда\090_2001-08-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349"/>
          <a:stretch>
            <a:fillRect/>
          </a:stretch>
        </p:blipFill>
        <p:spPr>
          <a:xfrm>
            <a:off x="1838861" y="1447800"/>
            <a:ext cx="6691828" cy="480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11430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Предназначение  стола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 descr="D:\Елена\Леночка\Открытые уроки\посуда\s10785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501"/>
          <a:stretch>
            <a:fillRect/>
          </a:stretch>
        </p:blipFill>
        <p:spPr bwMode="auto">
          <a:xfrm>
            <a:off x="1857356" y="1357298"/>
            <a:ext cx="607223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5984" y="5715016"/>
            <a:ext cx="47149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  Богданов Иван Петрович "За расчетом»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21442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Застолье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 descr="D:\Елена\Леночка\Открытые уроки\посуда\rubric_issue_1048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1670" y="1285860"/>
            <a:ext cx="6076950" cy="4286280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2571736" y="5929331"/>
            <a:ext cx="5429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alibri" pitchFamily="34" charset="0"/>
              </a:rPr>
              <a:t>Фрагмент репродукции картины </a:t>
            </a:r>
          </a:p>
          <a:p>
            <a:pPr algn="ctr"/>
            <a:r>
              <a:rPr lang="ru-RU" sz="2000" b="1" dirty="0" smtClean="0">
                <a:latin typeface="Calibri" pitchFamily="34" charset="0"/>
              </a:rPr>
              <a:t>Бориса </a:t>
            </a:r>
            <a:r>
              <a:rPr lang="ru-RU" sz="2000" b="1" dirty="0" err="1" smtClean="0">
                <a:latin typeface="Calibri" pitchFamily="34" charset="0"/>
              </a:rPr>
              <a:t>Кустодиева</a:t>
            </a:r>
            <a:r>
              <a:rPr lang="ru-RU" sz="2000" b="1" dirty="0" smtClean="0">
                <a:latin typeface="Calibri" pitchFamily="34" charset="0"/>
              </a:rPr>
              <a:t> «Московский трактир»</a:t>
            </a:r>
            <a:endParaRPr lang="ru-RU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 столовых приборов:</a:t>
            </a:r>
            <a:br>
              <a:rPr lang="ru-RU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ложки и вилки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47800"/>
            <a:ext cx="8286808" cy="4800600"/>
          </a:xfrm>
        </p:spPr>
        <p:txBody>
          <a:bodyPr>
            <a:normAutofit/>
          </a:bodyPr>
          <a:lstStyle/>
          <a:p>
            <a:pPr algn="just">
              <a:buNone/>
              <a:defRPr/>
            </a:pPr>
            <a:r>
              <a:rPr lang="ru-RU" sz="2800" dirty="0" smtClean="0"/>
              <a:t>       На Руси самой народной ложкой, конечно, была деревянная. Сначала деревянные ложки были грубоватыми, незатейливыми. Но позднее мастера научились им придавать форму, расписывать.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1000" t="8929" r="5000" b="10417"/>
          <a:stretch>
            <a:fillRect/>
          </a:stretch>
        </p:blipFill>
        <p:spPr bwMode="auto">
          <a:xfrm>
            <a:off x="1643042" y="3643314"/>
            <a:ext cx="307183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31445" t="6745" r="4883" b="8798"/>
          <a:stretch>
            <a:fillRect/>
          </a:stretch>
        </p:blipFill>
        <p:spPr bwMode="auto">
          <a:xfrm>
            <a:off x="5143504" y="3571876"/>
            <a:ext cx="292895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8072462" cy="192882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Центром  ложечного промысла была Нижегородская губерния. У богатых были золотые и серебряные ложки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 l="2405" t="19048" r="3474" b="14286"/>
          <a:stretch>
            <a:fillRect/>
          </a:stretch>
        </p:blipFill>
        <p:spPr bwMode="auto">
          <a:xfrm>
            <a:off x="5000628" y="2714620"/>
            <a:ext cx="38576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/>
          <p:cNvPicPr>
            <a:picLocks noGrp="1"/>
          </p:cNvPicPr>
          <p:nvPr>
            <p:ph sz="half" idx="1"/>
          </p:nvPr>
        </p:nvPicPr>
        <p:blipFill>
          <a:blip r:embed="rId3"/>
          <a:srcRect l="6338" r="9567" b="9666"/>
          <a:stretch>
            <a:fillRect/>
          </a:stretch>
        </p:blipFill>
        <p:spPr bwMode="auto">
          <a:xfrm>
            <a:off x="1214414" y="2285992"/>
            <a:ext cx="3657600" cy="33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Позднее ложки изготавливали из различных материалов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500174"/>
            <a:ext cx="7933588" cy="4748226"/>
          </a:xfrm>
        </p:spPr>
        <p:txBody>
          <a:bodyPr>
            <a:normAutofit/>
          </a:bodyPr>
          <a:lstStyle/>
          <a:p>
            <a:endParaRPr lang="ru-RU" sz="2800" b="1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580" t="11964" r="48307" b="10609"/>
          <a:stretch>
            <a:fillRect/>
          </a:stretch>
        </p:blipFill>
        <p:spPr bwMode="auto">
          <a:xfrm>
            <a:off x="1714480" y="2143116"/>
            <a:ext cx="3071834" cy="34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t="10377" r="20566" b="13962"/>
          <a:stretch>
            <a:fillRect/>
          </a:stretch>
        </p:blipFill>
        <p:spPr bwMode="auto">
          <a:xfrm>
            <a:off x="4786314" y="2214554"/>
            <a:ext cx="335758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439850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 smtClean="0">
                <a:solidFill>
                  <a:schemeClr val="accent3">
                    <a:lumMod val="75000"/>
                  </a:schemeClr>
                </a:solidFill>
              </a:rPr>
              <a:t>В словаре Ожегова «Ложка» имеет 2 значения:</a:t>
            </a:r>
            <a:br>
              <a:rPr lang="ru-RU" sz="2400" b="1" u="sng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- предмет для зачерпывания жидкой  пищи;</a:t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- русский ударный инструмент, состоящий из двух деревянных ложек с  длинными  ручками.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857364"/>
            <a:ext cx="485778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9124" y="5000636"/>
            <a:ext cx="4286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Ложки разными бывают, </a:t>
            </a:r>
          </a:p>
          <a:p>
            <a:r>
              <a:rPr lang="ru-RU" sz="2400" b="1" dirty="0"/>
              <a:t>И на них порой играют. </a:t>
            </a:r>
          </a:p>
          <a:p>
            <a:r>
              <a:rPr lang="ru-RU" sz="2400" b="1" dirty="0"/>
              <a:t>Отбивают ритм такой. </a:t>
            </a:r>
          </a:p>
          <a:p>
            <a:r>
              <a:rPr lang="ru-RU" sz="2400" b="1" dirty="0"/>
              <a:t>Сразу в пляс пойдет любой.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926708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 столовых приборов: </a:t>
            </a:r>
            <a:br>
              <a:rPr lang="ru-RU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ложки и вилки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447800"/>
            <a:ext cx="7929618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cs typeface="Times New Roman" pitchFamily="16" charset="0"/>
              </a:rPr>
              <a:t>Позднее придумали вилку. Самую первую  вилку  сделали</a:t>
            </a:r>
          </a:p>
          <a:p>
            <a:pPr>
              <a:buNone/>
            </a:pPr>
            <a:r>
              <a:rPr lang="ru-RU" sz="2400" dirty="0" smtClean="0">
                <a:cs typeface="Times New Roman" pitchFamily="16" charset="0"/>
              </a:rPr>
              <a:t>для изнеженной византийской  принцессы 900 лет назад.</a:t>
            </a:r>
          </a:p>
          <a:p>
            <a:pPr>
              <a:buNone/>
            </a:pPr>
            <a:r>
              <a:rPr lang="ru-RU" sz="2400" dirty="0" smtClean="0">
                <a:cs typeface="Times New Roman" pitchFamily="16" charset="0"/>
              </a:rPr>
              <a:t>Более широкое применение вилки  произошло, когда в</a:t>
            </a:r>
          </a:p>
          <a:p>
            <a:pPr>
              <a:buNone/>
            </a:pPr>
            <a:r>
              <a:rPr lang="ru-RU" sz="2400" dirty="0" smtClean="0">
                <a:cs typeface="Times New Roman" pitchFamily="16" charset="0"/>
              </a:rPr>
              <a:t>моду вошли пышные кружевные  воротники. Положить </a:t>
            </a:r>
          </a:p>
          <a:p>
            <a:pPr>
              <a:buNone/>
            </a:pPr>
            <a:r>
              <a:rPr lang="ru-RU" sz="2400" dirty="0" smtClean="0">
                <a:cs typeface="Times New Roman" pitchFamily="16" charset="0"/>
              </a:rPr>
              <a:t>пищу в рот оказалось невозможным, вот пришлось </a:t>
            </a:r>
          </a:p>
          <a:p>
            <a:pPr>
              <a:buNone/>
            </a:pPr>
            <a:r>
              <a:rPr lang="ru-RU" sz="2400" dirty="0" smtClean="0">
                <a:cs typeface="Times New Roman" pitchFamily="16" charset="0"/>
              </a:rPr>
              <a:t>удлинить руки с помощью вилки. Воротники вышли из</a:t>
            </a:r>
          </a:p>
          <a:p>
            <a:pPr>
              <a:buNone/>
            </a:pPr>
            <a:r>
              <a:rPr lang="ru-RU" sz="2400" dirty="0" smtClean="0">
                <a:cs typeface="Times New Roman" pitchFamily="16" charset="0"/>
              </a:rPr>
              <a:t>моды, а вилка осталась.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8182" t="6967" r="4545" b="6967"/>
          <a:stretch>
            <a:fillRect/>
          </a:stretch>
        </p:blipFill>
        <p:spPr bwMode="auto">
          <a:xfrm>
            <a:off x="3000364" y="4714884"/>
            <a:ext cx="300039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286232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500570"/>
            <a:ext cx="185738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430</TotalTime>
  <Words>269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История возникновения столовых приборов</vt:lpstr>
      <vt:lpstr>Крестьянский стол</vt:lpstr>
      <vt:lpstr>Предназначение  стола</vt:lpstr>
      <vt:lpstr>Застолье</vt:lpstr>
      <vt:lpstr>История столовых приборов: ложки и вилки</vt:lpstr>
      <vt:lpstr>Центром  ложечного промысла была Нижегородская губерния. У богатых были золотые и серебряные ложки</vt:lpstr>
      <vt:lpstr>Позднее ложки изготавливали из различных материалов</vt:lpstr>
      <vt:lpstr>В словаре Ожегова «Ложка» имеет 2 значения: - предмет для зачерпывания жидкой  пищи; - русский ударный инструмент, состоящий из двух деревянных ложек с  длинными  ручками.</vt:lpstr>
      <vt:lpstr>История столовых приборов:  ложки и вилки</vt:lpstr>
      <vt:lpstr>В словаре Ожегова «Вилка» имеет 2 значения:</vt:lpstr>
      <vt:lpstr>Пословицы о ложках</vt:lpstr>
      <vt:lpstr>Пластиковые столовые приборы</vt:lpstr>
      <vt:lpstr>Поделки из ложек и вилок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возникновения столовых приборов</dc:title>
  <dc:creator>1</dc:creator>
  <cp:lastModifiedBy>qwer</cp:lastModifiedBy>
  <cp:revision>27</cp:revision>
  <dcterms:created xsi:type="dcterms:W3CDTF">2013-04-05T13:11:38Z</dcterms:created>
  <dcterms:modified xsi:type="dcterms:W3CDTF">2016-01-28T11:47:14Z</dcterms:modified>
</cp:coreProperties>
</file>